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2" r:id="rId1"/>
    <p:sldMasterId id="2147483694" r:id="rId2"/>
    <p:sldMasterId id="2147483662" r:id="rId3"/>
    <p:sldMasterId id="2147483681" r:id="rId4"/>
  </p:sldMasterIdLst>
  <p:notesMasterIdLst>
    <p:notesMasterId r:id="rId22"/>
  </p:notesMasterIdLst>
  <p:sldIdLst>
    <p:sldId id="270" r:id="rId5"/>
    <p:sldId id="271" r:id="rId6"/>
    <p:sldId id="259" r:id="rId7"/>
    <p:sldId id="268" r:id="rId8"/>
    <p:sldId id="272" r:id="rId9"/>
    <p:sldId id="273" r:id="rId10"/>
    <p:sldId id="274" r:id="rId11"/>
    <p:sldId id="276" r:id="rId12"/>
    <p:sldId id="275" r:id="rId13"/>
    <p:sldId id="277" r:id="rId14"/>
    <p:sldId id="278" r:id="rId15"/>
    <p:sldId id="279" r:id="rId16"/>
    <p:sldId id="281" r:id="rId17"/>
    <p:sldId id="269" r:id="rId18"/>
    <p:sldId id="280" r:id="rId19"/>
    <p:sldId id="282" r:id="rId20"/>
    <p:sldId id="283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34BF-C8E9-43AA-A7DC-0173625F7817}" type="datetimeFigureOut">
              <a:rPr lang="zh-TW" altLang="en-US" smtClean="0"/>
              <a:t>2024/3/21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BFEBF-E490-47CB-AF0D-FB24EAA651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546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34519"/>
            <a:ext cx="7772400" cy="739467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34301"/>
            <a:ext cx="7772400" cy="49229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6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1497103"/>
            <a:ext cx="7905750" cy="481387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09600" y="2176649"/>
            <a:ext cx="7905750" cy="13554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按一下以編輯母片內文樣式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599" y="3757520"/>
            <a:ext cx="7905751" cy="50967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09598" y="4383740"/>
            <a:ext cx="7905751" cy="136263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l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6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871011"/>
            <a:ext cx="7886700" cy="45972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631141"/>
            <a:ext cx="7886700" cy="304351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329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9685" y="1356286"/>
            <a:ext cx="3867150" cy="48652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9685" y="2014165"/>
            <a:ext cx="3867150" cy="35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39235" y="1359461"/>
            <a:ext cx="3867150" cy="4234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34519"/>
            <a:ext cx="7772400" cy="739467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34301"/>
            <a:ext cx="7772400" cy="49229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5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5168" y="3413125"/>
            <a:ext cx="7608794" cy="674781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6562" y="61497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3262BF-F75C-49D6-A898-5F74B442CF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8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2554941"/>
            <a:ext cx="6858000" cy="695044"/>
          </a:xfrm>
          <a:prstGeom prst="rect">
            <a:avLst/>
          </a:prstGeom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342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按一下以編輯母片內文樣式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6562" y="61497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3262BF-F75C-49D6-A898-5F74B442CF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39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8565" y="1783975"/>
            <a:ext cx="7995397" cy="481387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18565" y="2463521"/>
            <a:ext cx="7995397" cy="13554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按一下以編輯母片內文樣式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18565" y="4044392"/>
            <a:ext cx="7995398" cy="50967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18564" y="4670612"/>
            <a:ext cx="7995398" cy="1362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6562" y="61497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3262BF-F75C-49D6-A898-5F74B442CF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47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871011"/>
            <a:ext cx="7886700" cy="45972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631141"/>
            <a:ext cx="7886700" cy="342479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17378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3262BF-F75C-49D6-A898-5F74B442CF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5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9685" y="1974851"/>
            <a:ext cx="3867150" cy="48652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9685" y="2632730"/>
            <a:ext cx="3867150" cy="3696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39235" y="1978026"/>
            <a:ext cx="386715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030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7239" y="2830419"/>
            <a:ext cx="7125820" cy="674781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69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2554941"/>
            <a:ext cx="7842997" cy="695044"/>
          </a:xfrm>
          <a:prstGeom prst="rect">
            <a:avLst/>
          </a:prstGeom>
        </p:spPr>
        <p:txBody>
          <a:bodyPr anchor="b"/>
          <a:lstStyle>
            <a:lvl1pPr algn="ctr">
              <a:defRPr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72353" y="3602038"/>
            <a:ext cx="7842997" cy="342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按一下以編輯母片內文樣式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4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8760"/>
            <a:ext cx="9180512" cy="686779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92696"/>
            <a:ext cx="2535000" cy="5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5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5" y="8760"/>
            <a:ext cx="9155710" cy="68492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16" y="1831518"/>
            <a:ext cx="3859473" cy="8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67418" cy="68579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13" y="252872"/>
            <a:ext cx="2160240" cy="4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2" r:id="rId2"/>
    <p:sldLayoutId id="2147483663" r:id="rId3"/>
    <p:sldLayoutId id="2147483664" r:id="rId4"/>
    <p:sldLayoutId id="214748368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0"/>
            <a:ext cx="9155710" cy="68492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13" y="252872"/>
            <a:ext cx="2160240" cy="4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3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1" r:id="rId4"/>
    <p:sldLayoutId id="214748369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p4"/><Relationship Id="rId7" Type="http://schemas.openxmlformats.org/officeDocument/2006/relationships/image" Target="../media/image3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mva-archive.org.uk/bmvc/1988/avc-88-023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3003631"/>
            <a:ext cx="7772400" cy="97035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報告題目：</a:t>
            </a:r>
            <a:br>
              <a:rPr lang="en-US" altLang="zh-TW" sz="2400" dirty="0"/>
            </a:br>
            <a:r>
              <a:rPr lang="en-US" altLang="zh-TW" sz="2400" dirty="0"/>
              <a:t>A COMBINED CORNER AND EDGE DETECTOR</a:t>
            </a:r>
            <a:endParaRPr lang="zh-TW" altLang="en-US" sz="2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報告人：陳冠霖</a:t>
            </a:r>
            <a:r>
              <a:rPr lang="en-US" altLang="zh-TW" dirty="0"/>
              <a:t>(CBD109035)</a:t>
            </a:r>
            <a:r>
              <a:rPr lang="zh-TW" altLang="en-US" dirty="0"/>
              <a:t>、楊鈞如</a:t>
            </a:r>
            <a:r>
              <a:rPr lang="en-US" altLang="zh-TW" dirty="0"/>
              <a:t>(CBD109025)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566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5073661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rgbClr val="FF0000"/>
                </a:solidFill>
              </a:rPr>
              <a:t>問題：只考慮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的最小值，對邊緣的響應太敏感。</a:t>
            </a:r>
          </a:p>
          <a:p>
            <a:pPr algn="l"/>
            <a:r>
              <a:rPr lang="zh-TW" altLang="en-US" dirty="0">
                <a:solidFill>
                  <a:srgbClr val="FF0000"/>
                </a:solidFill>
              </a:rPr>
              <a:t>方法：利用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zh-TW" altLang="en-US" i="1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隨移動方向的變化，重新考慮角點狀態評估。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en-US" altLang="zh-TW" dirty="0">
              <a:solidFill>
                <a:srgbClr val="FF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得到小位移的變化量可以簡化成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矩陣</a:t>
            </a:r>
            <a:r>
              <a:rPr lang="en-US" altLang="zh-TW" dirty="0"/>
              <a:t>symmetric matrix 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為一個二階方陣：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有了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之後可以計算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的特徵值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dirty="0"/>
              <a:t>。因為現在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為一個局部自相關的方程式，所以特徵值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i="1" dirty="0"/>
              <a:t> </a:t>
            </a:r>
            <a:r>
              <a:rPr lang="zh-TW" altLang="en-US" dirty="0"/>
              <a:t>和局部自相關函數的主曲率成正比，形成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的旋轉不變性。講人話就是計算起來比較好算，也不會出現對邊緣太敏感的問題。</a:t>
            </a:r>
            <a:endParaRPr lang="en-US" altLang="zh-TW" dirty="0"/>
          </a:p>
          <a:p>
            <a:pPr algn="l"/>
            <a:endParaRPr lang="en-US" altLang="zh-TW" dirty="0">
              <a:solidFill>
                <a:srgbClr val="FF0000"/>
              </a:solidFill>
            </a:endParaRPr>
          </a:p>
          <a:p>
            <a:pPr algn="l"/>
            <a:r>
              <a:rPr lang="zh-TW" altLang="en-US" dirty="0">
                <a:solidFill>
                  <a:srgbClr val="00B0F0"/>
                </a:solidFill>
              </a:rPr>
              <a:t>計算</a:t>
            </a:r>
            <a:r>
              <a:rPr lang="en-US" altLang="zh-TW" i="1" dirty="0">
                <a:solidFill>
                  <a:srgbClr val="00B0F0"/>
                </a:solidFill>
              </a:rPr>
              <a:t>M</a:t>
            </a:r>
            <a:r>
              <a:rPr lang="zh-TW" altLang="en-US" dirty="0">
                <a:solidFill>
                  <a:srgbClr val="00B0F0"/>
                </a:solidFill>
              </a:rPr>
              <a:t> 對應到四步流程中的第二步。計算</a:t>
            </a:r>
            <a:r>
              <a:rPr lang="en-US" altLang="zh-TW" dirty="0">
                <a:solidFill>
                  <a:srgbClr val="00B0F0"/>
                </a:solidFill>
              </a:rPr>
              <a:t>symmetric matrix </a:t>
            </a:r>
            <a:r>
              <a:rPr lang="en-US" altLang="zh-TW" i="1" dirty="0">
                <a:solidFill>
                  <a:srgbClr val="00B0F0"/>
                </a:solidFill>
              </a:rPr>
              <a:t>M</a:t>
            </a:r>
            <a:r>
              <a:rPr lang="zh-TW" altLang="en-US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00B0F0"/>
                </a:solidFill>
              </a:rPr>
              <a:t>(</a:t>
            </a:r>
            <a:r>
              <a:rPr lang="zh-TW" altLang="en-US" dirty="0">
                <a:solidFill>
                  <a:srgbClr val="00B0F0"/>
                </a:solidFill>
              </a:rPr>
              <a:t>以</a:t>
            </a:r>
            <a:r>
              <a:rPr lang="en-US" altLang="zh-TW" i="1" dirty="0">
                <a:solidFill>
                  <a:srgbClr val="00B0F0"/>
                </a:solidFill>
              </a:rPr>
              <a:t>A</a:t>
            </a:r>
            <a:r>
              <a:rPr lang="zh-TW" altLang="en-US" dirty="0">
                <a:solidFill>
                  <a:srgbClr val="00B0F0"/>
                </a:solidFill>
              </a:rPr>
              <a:t>、</a:t>
            </a:r>
            <a:r>
              <a:rPr lang="en-US" altLang="zh-TW" i="1" dirty="0">
                <a:solidFill>
                  <a:srgbClr val="00B0F0"/>
                </a:solidFill>
              </a:rPr>
              <a:t>B</a:t>
            </a:r>
            <a:r>
              <a:rPr lang="zh-TW" altLang="en-US" dirty="0">
                <a:solidFill>
                  <a:srgbClr val="00B0F0"/>
                </a:solidFill>
              </a:rPr>
              <a:t>、</a:t>
            </a:r>
            <a:r>
              <a:rPr lang="en-US" altLang="zh-TW" i="1" dirty="0">
                <a:solidFill>
                  <a:srgbClr val="00B0F0"/>
                </a:solidFill>
              </a:rPr>
              <a:t>C</a:t>
            </a:r>
            <a:r>
              <a:rPr lang="zh-TW" altLang="en-US" i="1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為元素</a:t>
            </a:r>
            <a:r>
              <a:rPr lang="en-US" altLang="zh-TW" dirty="0">
                <a:solidFill>
                  <a:srgbClr val="00B0F0"/>
                </a:solidFill>
              </a:rPr>
              <a:t>)</a:t>
            </a:r>
          </a:p>
          <a:p>
            <a:pPr algn="l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178BED-1A56-F7EF-5035-3DA58204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3" t="68256" r="24660"/>
          <a:stretch/>
        </p:blipFill>
        <p:spPr>
          <a:xfrm>
            <a:off x="3642361" y="1684020"/>
            <a:ext cx="1325880" cy="5443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06FD01F-B9BA-B49B-56E0-53EAC628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11" y="2328826"/>
            <a:ext cx="762106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9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6314" y="746125"/>
            <a:ext cx="6091371" cy="695044"/>
          </a:xfrm>
        </p:spPr>
        <p:txBody>
          <a:bodyPr/>
          <a:lstStyle/>
          <a:p>
            <a:r>
              <a:rPr lang="en-US" altLang="zh-TW" dirty="0"/>
              <a:t>Auto Correlation Detector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50501" y="1507865"/>
            <a:ext cx="7842997" cy="3788035"/>
          </a:xfrm>
        </p:spPr>
        <p:txBody>
          <a:bodyPr/>
          <a:lstStyle/>
          <a:p>
            <a:pPr algn="l"/>
            <a:r>
              <a:rPr lang="zh-TW" altLang="en-US" dirty="0"/>
              <a:t>計算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的特徵值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i="1" dirty="0"/>
              <a:t> </a:t>
            </a:r>
            <a:r>
              <a:rPr lang="zh-TW" altLang="en-US" dirty="0"/>
              <a:t>後，可以根據以下三種情況來偵測角點與邊緣。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兩個曲率</a:t>
            </a:r>
            <a:r>
              <a:rPr lang="en-US" altLang="zh-TW" dirty="0"/>
              <a:t>(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i="1" dirty="0"/>
              <a:t> </a:t>
            </a:r>
            <a:r>
              <a:rPr lang="en-US" altLang="zh-TW" dirty="0"/>
              <a:t>)</a:t>
            </a:r>
            <a:r>
              <a:rPr lang="zh-TW" altLang="en-US" dirty="0"/>
              <a:t>都小：局部自相關函數是</a:t>
            </a:r>
            <a:r>
              <a:rPr lang="zh-TW" altLang="en-US" dirty="0">
                <a:solidFill>
                  <a:srgbClr val="FF0000"/>
                </a:solidFill>
              </a:rPr>
              <a:t>平坦</a:t>
            </a:r>
            <a:r>
              <a:rPr lang="zh-TW" altLang="en-US" dirty="0"/>
              <a:t>的，所以加窗後圖片區域的強度近似恆定，移動對圖片像素變化</a:t>
            </a:r>
            <a:r>
              <a:rPr lang="en-US" altLang="zh-TW" dirty="0"/>
              <a:t>E</a:t>
            </a:r>
            <a:r>
              <a:rPr lang="zh-TW" altLang="en-US" dirty="0"/>
              <a:t>的影響不大。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一個曲率高另一個曲率低：局部自相關函數是</a:t>
            </a:r>
            <a:r>
              <a:rPr lang="zh-TW" altLang="en-US" dirty="0">
                <a:solidFill>
                  <a:srgbClr val="FF0000"/>
                </a:solidFill>
              </a:rPr>
              <a:t>脊狀</a:t>
            </a:r>
            <a:r>
              <a:rPr lang="zh-TW" altLang="en-US" dirty="0"/>
              <a:t>的，沿著脊移動的變化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小，可以表示為</a:t>
            </a:r>
            <a:r>
              <a:rPr lang="zh-TW" altLang="en-US" dirty="0">
                <a:solidFill>
                  <a:srgbClr val="FF0000"/>
                </a:solidFill>
              </a:rPr>
              <a:t>邊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兩個曲率都大：局部自相關函數達到</a:t>
            </a:r>
            <a:r>
              <a:rPr lang="zh-TW" altLang="en-US" dirty="0">
                <a:solidFill>
                  <a:srgbClr val="FF0000"/>
                </a:solidFill>
              </a:rPr>
              <a:t>峰值</a:t>
            </a:r>
            <a:r>
              <a:rPr lang="zh-TW" altLang="en-US" dirty="0"/>
              <a:t>，從任何方向的移動都會造成變化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大，可以表示為</a:t>
            </a:r>
            <a:r>
              <a:rPr lang="zh-TW" altLang="en-US" dirty="0">
                <a:solidFill>
                  <a:srgbClr val="FF0000"/>
                </a:solidFill>
              </a:rPr>
              <a:t>角點</a:t>
            </a:r>
            <a:r>
              <a:rPr lang="zh-TW" altLang="en-US" dirty="0"/>
              <a:t>。</a:t>
            </a:r>
            <a:endParaRPr lang="en-US" altLang="zh-TW" dirty="0"/>
          </a:p>
          <a:p>
            <a:pPr algn="l"/>
            <a:r>
              <a:rPr lang="zh-TW" altLang="en-US" dirty="0"/>
              <a:t>如圖可以看到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dirty="0"/>
              <a:t>的影響。以及圖片偵測的判定範圍。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>
                <a:solidFill>
                  <a:srgbClr val="00B0F0"/>
                </a:solidFill>
              </a:rPr>
              <a:t>計算</a:t>
            </a:r>
            <a:r>
              <a:rPr lang="el-GR" altLang="zh-TW" i="1" dirty="0">
                <a:solidFill>
                  <a:srgbClr val="00B0F0"/>
                </a:solidFill>
              </a:rPr>
              <a:t>α</a:t>
            </a:r>
            <a:r>
              <a:rPr lang="zh-TW" altLang="en-US" i="1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與</a:t>
            </a:r>
            <a:r>
              <a:rPr lang="el-GR" altLang="zh-TW" i="1" dirty="0">
                <a:solidFill>
                  <a:srgbClr val="00B0F0"/>
                </a:solidFill>
              </a:rPr>
              <a:t>β</a:t>
            </a:r>
            <a:r>
              <a:rPr lang="zh-TW" altLang="en-US" i="1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對應到四步流程中的第三步。計算</a:t>
            </a:r>
            <a:r>
              <a:rPr lang="en-US" altLang="zh-TW" dirty="0">
                <a:solidFill>
                  <a:srgbClr val="00B0F0"/>
                </a:solidFill>
              </a:rPr>
              <a:t>M</a:t>
            </a:r>
            <a:r>
              <a:rPr lang="zh-TW" altLang="en-US" dirty="0">
                <a:solidFill>
                  <a:srgbClr val="00B0F0"/>
                </a:solidFill>
              </a:rPr>
              <a:t>的特徵值</a:t>
            </a:r>
            <a:r>
              <a:rPr lang="el-GR" altLang="zh-TW" i="1" dirty="0">
                <a:solidFill>
                  <a:srgbClr val="00B0F0"/>
                </a:solidFill>
              </a:rPr>
              <a:t>α</a:t>
            </a:r>
            <a:r>
              <a:rPr lang="el-GR" altLang="zh-TW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與</a:t>
            </a:r>
            <a:r>
              <a:rPr lang="el-GR" altLang="zh-TW" i="1" dirty="0">
                <a:solidFill>
                  <a:srgbClr val="00B0F0"/>
                </a:solidFill>
              </a:rPr>
              <a:t>β</a:t>
            </a:r>
            <a:r>
              <a:rPr lang="el-GR" altLang="zh-TW" dirty="0">
                <a:solidFill>
                  <a:srgbClr val="00B0F0"/>
                </a:solidFill>
              </a:rPr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CF0FBDA-A795-E0E6-76FB-7E444506B103}"/>
              </a:ext>
            </a:extLst>
          </p:cNvPr>
          <p:cNvGrpSpPr/>
          <p:nvPr/>
        </p:nvGrpSpPr>
        <p:grpSpPr>
          <a:xfrm>
            <a:off x="5682903" y="2942589"/>
            <a:ext cx="2810595" cy="3258385"/>
            <a:chOff x="3166702" y="2948939"/>
            <a:chExt cx="2810595" cy="325838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2061CAF-4ED0-E95A-67C0-7B088C3FE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6702" y="2948939"/>
              <a:ext cx="2810595" cy="3258385"/>
            </a:xfrm>
            <a:prstGeom prst="rect">
              <a:avLst/>
            </a:prstGeom>
          </p:spPr>
        </p:pic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7A3ED5B-F00A-47C1-6B3C-233838C21D4D}"/>
                </a:ext>
              </a:extLst>
            </p:cNvPr>
            <p:cNvSpPr/>
            <p:nvPr/>
          </p:nvSpPr>
          <p:spPr>
            <a:xfrm>
              <a:off x="3484245" y="5166836"/>
              <a:ext cx="316230" cy="221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118EFF5-66E9-4AAF-EDE8-899E15DCF689}"/>
                </a:ext>
              </a:extLst>
            </p:cNvPr>
            <p:cNvSpPr/>
            <p:nvPr/>
          </p:nvSpPr>
          <p:spPr>
            <a:xfrm>
              <a:off x="4817744" y="5055869"/>
              <a:ext cx="573405" cy="4019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99DC6EC-4414-3317-DF69-CAD53D422E45}"/>
                </a:ext>
              </a:extLst>
            </p:cNvPr>
            <p:cNvSpPr/>
            <p:nvPr/>
          </p:nvSpPr>
          <p:spPr>
            <a:xfrm>
              <a:off x="3341370" y="3429000"/>
              <a:ext cx="525780" cy="338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23EBB8A-ED22-F479-C832-781EB9E1D70A}"/>
                </a:ext>
              </a:extLst>
            </p:cNvPr>
            <p:cNvSpPr/>
            <p:nvPr/>
          </p:nvSpPr>
          <p:spPr>
            <a:xfrm>
              <a:off x="4122420" y="4178317"/>
              <a:ext cx="659130" cy="3656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AA2F5977-53E7-6C70-823C-24E9829EE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84" y="4171967"/>
            <a:ext cx="2390637" cy="18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6314" y="746125"/>
            <a:ext cx="6091371" cy="695044"/>
          </a:xfrm>
        </p:spPr>
        <p:txBody>
          <a:bodyPr/>
          <a:lstStyle/>
          <a:p>
            <a:r>
              <a:rPr lang="en-US" altLang="zh-TW" dirty="0"/>
              <a:t>Auto Correlation Detector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標題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0501" y="1507865"/>
                <a:ext cx="7842997" cy="2581535"/>
              </a:xfrm>
            </p:spPr>
            <p:txBody>
              <a:bodyPr/>
              <a:lstStyle/>
              <a:p>
                <a:pPr algn="l"/>
                <a:r>
                  <a:rPr lang="zh-TW" altLang="en-US" dirty="0"/>
                  <a:t>最後計算</a:t>
                </a:r>
                <a:r>
                  <a:rPr lang="en-US" altLang="zh-TW" dirty="0"/>
                  <a:t>Corner / Edge Response Function</a:t>
                </a:r>
                <a:r>
                  <a:rPr lang="zh-TW" altLang="en-US" dirty="0"/>
                  <a:t>。計算響應度量</a:t>
                </a:r>
                <a:r>
                  <a:rPr lang="en-US" altLang="zh-TW" i="1" dirty="0"/>
                  <a:t>R</a:t>
                </a:r>
                <a:r>
                  <a:rPr lang="zh-TW" altLang="en-US" dirty="0"/>
                  <a:t>，計算方式首先因為旋轉不變性，故計算</a:t>
                </a:r>
                <a:r>
                  <a:rPr lang="en-US" altLang="zh-TW" i="1" dirty="0"/>
                  <a:t>M </a:t>
                </a:r>
                <a:r>
                  <a:rPr lang="zh-TW" altLang="en-US" dirty="0"/>
                  <a:t>的跡數</a:t>
                </a:r>
                <a:r>
                  <a:rPr lang="en-US" altLang="zh-TW" dirty="0"/>
                  <a:t>Tr(</a:t>
                </a:r>
                <a:r>
                  <a:rPr lang="en-US" altLang="zh-TW" i="1" dirty="0"/>
                  <a:t>M 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與行列式值</a:t>
                </a:r>
                <a:r>
                  <a:rPr lang="en-US" altLang="zh-TW" dirty="0"/>
                  <a:t>Det(</a:t>
                </a:r>
                <a:r>
                  <a:rPr lang="en-US" altLang="zh-TW" i="1" dirty="0"/>
                  <a:t>M 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，分別如下。</a:t>
                </a:r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r>
                  <a:rPr lang="zh-TW" altLang="en-US" dirty="0"/>
                  <a:t>接著計算</a:t>
                </a:r>
                <a:r>
                  <a:rPr lang="en-US" altLang="zh-TW" i="1" dirty="0"/>
                  <a:t>R</a:t>
                </a:r>
                <a:r>
                  <a:rPr lang="zh-TW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𝑫𝒆𝒕</m:t>
                    </m:r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𝒌𝑻𝒓</m:t>
                    </m:r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d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TW" altLang="en-US" dirty="0"/>
                  <a:t>。</a:t>
                </a:r>
                <a:r>
                  <a:rPr lang="en-US" altLang="zh-TW" i="1" dirty="0"/>
                  <a:t>k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為一個自定義的常數，我自己是設定</a:t>
                </a:r>
                <a:r>
                  <a:rPr lang="en-US" altLang="zh-TW" dirty="0"/>
                  <a:t>0.04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algn="l"/>
                <a:r>
                  <a:rPr lang="zh-TW" altLang="en-US" dirty="0"/>
                  <a:t>最後可以根據</a:t>
                </a:r>
                <a:r>
                  <a:rPr lang="en-US" altLang="zh-TW" dirty="0"/>
                  <a:t>R</a:t>
                </a:r>
                <a:r>
                  <a:rPr lang="zh-TW" altLang="en-US" dirty="0"/>
                  <a:t>的值判斷圖片的角點與邊緣地區，</a:t>
                </a:r>
                <a:r>
                  <a:rPr lang="en-US" altLang="zh-TW" dirty="0"/>
                  <a:t>R</a:t>
                </a:r>
                <a:r>
                  <a:rPr lang="zh-TW" altLang="en-US" dirty="0"/>
                  <a:t>值的角點閥值我是定義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zh-TW" altLang="en-US" dirty="0"/>
                  <a:t>；</a:t>
                </a:r>
                <a:r>
                  <a:rPr lang="en-US" altLang="zh-TW" dirty="0"/>
                  <a:t> R</a:t>
                </a:r>
                <a:r>
                  <a:rPr lang="zh-TW" altLang="en-US" dirty="0"/>
                  <a:t>值的邊緣閥值我是定義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；其他為平面。</a:t>
                </a:r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r>
                  <a:rPr lang="zh-TW" altLang="en-US" dirty="0">
                    <a:solidFill>
                      <a:srgbClr val="00B0F0"/>
                    </a:solidFill>
                  </a:rPr>
                  <a:t>計算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 對應到四步流程中的第四步。計算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，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i="1" dirty="0">
                    <a:solidFill>
                      <a:srgbClr val="00B0F0"/>
                    </a:solidFill>
                  </a:rPr>
                  <a:t> 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在正數代表角點；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i="1" dirty="0">
                    <a:solidFill>
                      <a:srgbClr val="00B0F0"/>
                    </a:solidFill>
                  </a:rPr>
                  <a:t> 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在負數代表邊緣；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i="1" dirty="0">
                    <a:solidFill>
                      <a:srgbClr val="00B0F0"/>
                    </a:solidFill>
                  </a:rPr>
                  <a:t> 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值若很小代表平坦區域。</a:t>
                </a:r>
                <a:endParaRPr lang="en-US" altLang="zh-TW" dirty="0">
                  <a:solidFill>
                    <a:srgbClr val="00B0F0"/>
                  </a:solidFill>
                </a:endParaRPr>
              </a:p>
              <a:p>
                <a:pPr algn="l"/>
                <a:endParaRPr lang="en-US" altLang="zh-TW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" name="副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0501" y="1507865"/>
                <a:ext cx="7842997" cy="2581535"/>
              </a:xfrm>
              <a:blipFill>
                <a:blip r:embed="rId2"/>
                <a:stretch>
                  <a:fillRect l="-233" t="-1179" b="-41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A2D089-FF74-378D-2D67-82A2BA3B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764" y="1998100"/>
            <a:ext cx="2854471" cy="7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3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6314" y="746125"/>
            <a:ext cx="6091371" cy="695044"/>
          </a:xfrm>
        </p:spPr>
        <p:txBody>
          <a:bodyPr/>
          <a:lstStyle/>
          <a:p>
            <a:r>
              <a:rPr lang="en-US" altLang="zh-TW" dirty="0"/>
              <a:t>Auto Correlation Detector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50501" y="1507865"/>
            <a:ext cx="7842997" cy="2581535"/>
          </a:xfrm>
        </p:spPr>
        <p:txBody>
          <a:bodyPr/>
          <a:lstStyle/>
          <a:p>
            <a:r>
              <a:rPr lang="zh-TW" altLang="en-US" sz="2000" dirty="0"/>
              <a:t>這些計算的意義是甚麼？</a:t>
            </a:r>
            <a:endParaRPr lang="en-US" altLang="zh-TW" sz="2000" dirty="0"/>
          </a:p>
          <a:p>
            <a:endParaRPr lang="en-US" altLang="zh-TW" sz="2000" dirty="0">
              <a:solidFill>
                <a:srgbClr val="00B0F0"/>
              </a:solidFill>
            </a:endParaRPr>
          </a:p>
          <a:p>
            <a:r>
              <a:rPr lang="zh-TW" altLang="en-US" sz="2000" dirty="0">
                <a:solidFill>
                  <a:srgbClr val="FF0000"/>
                </a:solidFill>
              </a:rPr>
              <a:t>單純是把公式簡化後寫成程式比較好寫。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F762CD-4126-A49D-8989-9EF83A1E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5" y="2798632"/>
            <a:ext cx="4323128" cy="32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2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256241"/>
            <a:ext cx="6858000" cy="695044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成果分析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90550" y="1582738"/>
            <a:ext cx="7962900" cy="512762"/>
          </a:xfrm>
        </p:spPr>
        <p:txBody>
          <a:bodyPr/>
          <a:lstStyle/>
          <a:p>
            <a:pPr algn="l"/>
            <a:r>
              <a:rPr lang="zh-TW" altLang="en-US" dirty="0"/>
              <a:t>關於</a:t>
            </a:r>
            <a:r>
              <a:rPr lang="en-US" altLang="zh-TW" i="1" dirty="0"/>
              <a:t>k</a:t>
            </a:r>
            <a:r>
              <a:rPr lang="zh-TW" altLang="en-US" i="1" dirty="0"/>
              <a:t> </a:t>
            </a:r>
            <a:r>
              <a:rPr lang="zh-TW" altLang="en-US" dirty="0"/>
              <a:t>值設定、窗的</a:t>
            </a:r>
            <a:r>
              <a:rPr lang="el-GR" altLang="zh-TW" i="1" dirty="0"/>
              <a:t>σ </a:t>
            </a:r>
            <a:r>
              <a:rPr lang="zh-TW" altLang="en-US" dirty="0"/>
              <a:t>設定、閥值設定文章中並沒有給出明確的定義，所以就</a:t>
            </a:r>
            <a:r>
              <a:rPr lang="en-US" altLang="zh-TW" dirty="0"/>
              <a:t>for</a:t>
            </a:r>
            <a:r>
              <a:rPr lang="zh-TW" altLang="en-US" dirty="0"/>
              <a:t>迴圈跑一個範圍看看哪個值效果最好。用玩具車圖片來找角點與邊緣。</a:t>
            </a:r>
          </a:p>
          <a:p>
            <a:pPr algn="l"/>
            <a:r>
              <a:rPr lang="en-US" altLang="zh-TW" dirty="0"/>
              <a:t>(</a:t>
            </a:r>
            <a:r>
              <a:rPr lang="zh-TW" altLang="en-US" dirty="0"/>
              <a:t>玩具車輪廓平滑，預期角點數較少，但邊緣應該較明顯</a:t>
            </a:r>
            <a:r>
              <a:rPr lang="en-US" altLang="zh-TW" dirty="0"/>
              <a:t>)</a:t>
            </a:r>
          </a:p>
          <a:p>
            <a:pPr algn="l"/>
            <a:r>
              <a:rPr lang="zh-TW" altLang="en-US" dirty="0"/>
              <a:t>角點閥值問了研究所的指導教授後發現值設太小，所以結果比較有問題。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3262BF-F75C-49D6-A898-5F74B442CF69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corner">
            <a:hlinkClick r:id="" action="ppaction://media"/>
            <a:extLst>
              <a:ext uri="{FF2B5EF4-FFF2-40B4-BE49-F238E27FC236}">
                <a16:creationId xmlns:a16="http://schemas.microsoft.com/office/drawing/2014/main" id="{F1F7EB26-69E1-EDC4-CE8C-689FB1A07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487" t="5310" r="17109"/>
          <a:stretch/>
        </p:blipFill>
        <p:spPr>
          <a:xfrm>
            <a:off x="189826" y="2937328"/>
            <a:ext cx="2904300" cy="306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61ED05-F68E-96E3-31B9-F7AD074F64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73" y="2937328"/>
            <a:ext cx="3060000" cy="3060000"/>
          </a:xfrm>
          <a:prstGeom prst="rect">
            <a:avLst/>
          </a:prstGeom>
        </p:spPr>
      </p:pic>
      <p:pic>
        <p:nvPicPr>
          <p:cNvPr id="8" name="edge">
            <a:hlinkClick r:id="" action="ppaction://media"/>
            <a:extLst>
              <a:ext uri="{FF2B5EF4-FFF2-40B4-BE49-F238E27FC236}">
                <a16:creationId xmlns:a16="http://schemas.microsoft.com/office/drawing/2014/main" id="{7E12CFC4-0EFF-4106-0A95-D2A9E709EB1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6198" t="5019" r="18698"/>
          <a:stretch/>
        </p:blipFill>
        <p:spPr>
          <a:xfrm>
            <a:off x="3173702" y="2937328"/>
            <a:ext cx="279659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8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256241"/>
            <a:ext cx="6858000" cy="695044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成果分析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90550" y="1582738"/>
            <a:ext cx="7962900" cy="512762"/>
          </a:xfrm>
        </p:spPr>
        <p:txBody>
          <a:bodyPr/>
          <a:lstStyle/>
          <a:p>
            <a:pPr algn="l"/>
            <a:r>
              <a:rPr lang="zh-TW" altLang="en-US" dirty="0"/>
              <a:t>用了另一張圖片進行角點與邊緣過濾，效果如下：</a:t>
            </a:r>
            <a:endParaRPr lang="en-US" altLang="zh-TW" dirty="0"/>
          </a:p>
          <a:p>
            <a:pPr algn="l"/>
            <a:r>
              <a:rPr lang="zh-TW" altLang="en-US" dirty="0"/>
              <a:t>閥值變得很大，可以更好的分析出角點與邊緣。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3262BF-F75C-49D6-A898-5F74B442CF69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9" name="圖片 8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EDD5E9D7-E1F5-BEF9-0FE7-0186D90B5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r="7980"/>
          <a:stretch/>
        </p:blipFill>
        <p:spPr>
          <a:xfrm>
            <a:off x="590550" y="2434632"/>
            <a:ext cx="8034664" cy="32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3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6314" y="746125"/>
            <a:ext cx="6091371" cy="695044"/>
          </a:xfrm>
        </p:spPr>
        <p:txBody>
          <a:bodyPr/>
          <a:lstStyle/>
          <a:p>
            <a:r>
              <a:rPr lang="zh-TW" altLang="en-US" dirty="0"/>
              <a:t>本論文的未來方向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50501" y="1507866"/>
            <a:ext cx="7842997" cy="1461758"/>
          </a:xfrm>
        </p:spPr>
        <p:txBody>
          <a:bodyPr/>
          <a:lstStyle/>
          <a:p>
            <a:pPr algn="l"/>
            <a:r>
              <a:rPr lang="zh-TW" altLang="en-US" sz="1600" dirty="0"/>
              <a:t>這篇文章提供一個角點邊緣偵測方式，但是還有一些問題要補齊。</a:t>
            </a:r>
            <a:endParaRPr lang="en-US" altLang="zh-TW" sz="1600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sz="1600" dirty="0"/>
              <a:t>連接補全：一些較複雜的圖片會因為計算閥值等問題導致邊緣會斷斷續續的，需要有辦法進行連接補全。</a:t>
            </a:r>
            <a:endParaRPr lang="en-US" altLang="zh-TW" sz="1600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sz="1600" dirty="0"/>
              <a:t>自適應的閥值：閥值會直接影響到判斷結果，但有時因為閥時設定不佳導致判斷失準，閥值的自適應優化等也需要再多研究。</a:t>
            </a:r>
            <a:endParaRPr lang="en-US" altLang="zh-TW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AD368A-277A-CD30-B260-02F456046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613" y="3193867"/>
            <a:ext cx="3724771" cy="28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6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3262BF-F75C-49D6-A898-5F74B442CF69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BEDFC358-FCDA-992C-1DB1-0FB21F4F3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Thanks for your attention!</a:t>
            </a:r>
            <a:endParaRPr lang="zh-TW" altLang="en-US" dirty="0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BEADCFAC-25B0-6447-9E54-106A14388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1600" dirty="0"/>
              <a:t>Any Question?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0501" y="746125"/>
            <a:ext cx="7842997" cy="695044"/>
          </a:xfrm>
        </p:spPr>
        <p:txBody>
          <a:bodyPr/>
          <a:lstStyle/>
          <a:p>
            <a:r>
              <a:rPr lang="zh-TW" altLang="en-US" dirty="0"/>
              <a:t>核心思想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50500" y="1946621"/>
            <a:ext cx="7842997" cy="342433"/>
          </a:xfrm>
        </p:spPr>
        <p:txBody>
          <a:bodyPr/>
          <a:lstStyle/>
          <a:p>
            <a:r>
              <a:rPr lang="zh-TW" altLang="en-US" dirty="0"/>
              <a:t>本篇文章希望透過一個邊緣濾波來找出圖片的邊緣</a:t>
            </a:r>
            <a:r>
              <a:rPr lang="en-US" altLang="zh-TW" dirty="0">
                <a:solidFill>
                  <a:schemeClr val="tx1"/>
                </a:solidFill>
              </a:rPr>
              <a:t>(edge)</a:t>
            </a:r>
            <a:r>
              <a:rPr lang="zh-TW" altLang="en-US" dirty="0"/>
              <a:t>與角點</a:t>
            </a:r>
            <a:r>
              <a:rPr lang="en-US" altLang="zh-TW" dirty="0">
                <a:solidFill>
                  <a:schemeClr val="tx1"/>
                </a:solidFill>
              </a:rPr>
              <a:t>(corner)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4EE51F-8533-1B36-7A5F-D783812E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52" y="2478646"/>
            <a:ext cx="2867425" cy="29055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9F7653-663D-411E-FBFB-6E9FD25E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18" y="2528720"/>
            <a:ext cx="2905530" cy="2838846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64903E3E-4783-B495-44CA-3CDFE6B07CA7}"/>
              </a:ext>
            </a:extLst>
          </p:cNvPr>
          <p:cNvSpPr/>
          <p:nvPr/>
        </p:nvSpPr>
        <p:spPr>
          <a:xfrm>
            <a:off x="3837277" y="3765948"/>
            <a:ext cx="1431341" cy="33092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F54034-2941-7729-AABC-AA321E444144}"/>
              </a:ext>
            </a:extLst>
          </p:cNvPr>
          <p:cNvSpPr txBox="1"/>
          <p:nvPr/>
        </p:nvSpPr>
        <p:spPr>
          <a:xfrm>
            <a:off x="3903342" y="4096874"/>
            <a:ext cx="1299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邊緣濾波算法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60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61879"/>
            <a:ext cx="7772400" cy="739467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文章架構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746069" y="1161879"/>
            <a:ext cx="1624285" cy="49229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hlinkClick r:id="rId2"/>
              </a:rPr>
              <a:t>文章連結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6F9F67-600C-9E5F-42B1-DB89EEF5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0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副標題 2">
            <a:extLst>
              <a:ext uri="{FF2B5EF4-FFF2-40B4-BE49-F238E27FC236}">
                <a16:creationId xmlns:a16="http://schemas.microsoft.com/office/drawing/2014/main" id="{6A24D961-B0F7-AF15-F5A1-20DCFF7BA08E}"/>
              </a:ext>
            </a:extLst>
          </p:cNvPr>
          <p:cNvSpPr txBox="1">
            <a:spLocks/>
          </p:cNvSpPr>
          <p:nvPr/>
        </p:nvSpPr>
        <p:spPr>
          <a:xfrm>
            <a:off x="3759857" y="2751193"/>
            <a:ext cx="2858657" cy="2108190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F5B26DA3-0BD4-A442-87B2-1AC7285193A6}"/>
              </a:ext>
            </a:extLst>
          </p:cNvPr>
          <p:cNvSpPr txBox="1">
            <a:spLocks/>
          </p:cNvSpPr>
          <p:nvPr/>
        </p:nvSpPr>
        <p:spPr>
          <a:xfrm>
            <a:off x="685800" y="3805289"/>
            <a:ext cx="4386943" cy="1151366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dirty="0">
                <a:solidFill>
                  <a:schemeClr val="tx1"/>
                </a:solidFill>
              </a:rPr>
              <a:t>這篇論文是用於尋找圖片邊緣</a:t>
            </a:r>
            <a:r>
              <a:rPr lang="en-US" altLang="zh-TW" dirty="0">
                <a:solidFill>
                  <a:schemeClr val="tx1"/>
                </a:solidFill>
              </a:rPr>
              <a:t>(edge)</a:t>
            </a:r>
            <a:r>
              <a:rPr lang="zh-TW" altLang="en-US" dirty="0">
                <a:solidFill>
                  <a:schemeClr val="tx1"/>
                </a:solidFill>
              </a:rPr>
              <a:t>與角點</a:t>
            </a:r>
            <a:r>
              <a:rPr lang="en-US" altLang="zh-TW" dirty="0">
                <a:solidFill>
                  <a:schemeClr val="tx1"/>
                </a:solidFill>
              </a:rPr>
              <a:t>(corner)</a:t>
            </a:r>
            <a:r>
              <a:rPr lang="zh-TW" altLang="en-US" dirty="0">
                <a:solidFill>
                  <a:schemeClr val="tx1"/>
                </a:solidFill>
              </a:rPr>
              <a:t>， 方法是基於</a:t>
            </a:r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>
                <a:solidFill>
                  <a:schemeClr val="tx1"/>
                </a:solidFill>
              </a:rPr>
              <a:t>方法並改良，改良後的方法主要可以分為四個步驟，如右圖。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2FFB05C-949C-629E-8E6F-638B1DFD3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09DA657-22D3-C6D2-0F94-5B238B2BE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848748"/>
              </p:ext>
            </p:extLst>
          </p:nvPr>
        </p:nvGraphicFramePr>
        <p:xfrm>
          <a:off x="5926138" y="2122488"/>
          <a:ext cx="2532062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68317" imgH="3670195" progId="Visio.Drawing.15">
                  <p:embed/>
                </p:oleObj>
              </mc:Choice>
              <mc:Fallback>
                <p:oleObj r:id="rId4" imgW="1968317" imgH="367019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138" y="2122488"/>
                        <a:ext cx="2532062" cy="4735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894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7842997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>
                <a:solidFill>
                  <a:schemeClr val="tx1"/>
                </a:solidFill>
              </a:rPr>
              <a:t>方法</a:t>
            </a:r>
            <a:endParaRPr lang="zh-TW" altLang="en-US" dirty="0"/>
          </a:p>
        </p:txBody>
      </p:sp>
      <p:pic>
        <p:nvPicPr>
          <p:cNvPr id="3074" name="Picture 2" descr="20張超好笑【派大星教授加博士高清出處:巴哈姆特場外】梗圖！快來看看網友們的搞笑創作！">
            <a:extLst>
              <a:ext uri="{FF2B5EF4-FFF2-40B4-BE49-F238E27FC236}">
                <a16:creationId xmlns:a16="http://schemas.microsoft.com/office/drawing/2014/main" id="{24962066-AA30-50C0-5D4A-87E94C63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74" y="3509554"/>
            <a:ext cx="4383450" cy="332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圖說文字: 直線 25">
            <a:extLst>
              <a:ext uri="{FF2B5EF4-FFF2-40B4-BE49-F238E27FC236}">
                <a16:creationId xmlns:a16="http://schemas.microsoft.com/office/drawing/2014/main" id="{74A1D9EF-0BBD-BAFF-2456-3CF0CE9DC0A3}"/>
              </a:ext>
            </a:extLst>
          </p:cNvPr>
          <p:cNvSpPr/>
          <p:nvPr/>
        </p:nvSpPr>
        <p:spPr>
          <a:xfrm>
            <a:off x="499142" y="4261140"/>
            <a:ext cx="1758949" cy="1819604"/>
          </a:xfrm>
          <a:prstGeom prst="borderCallout1">
            <a:avLst>
              <a:gd name="adj1" fmla="val 100289"/>
              <a:gd name="adj2" fmla="val 99830"/>
              <a:gd name="adj3" fmla="val 59237"/>
              <a:gd name="adj4" fmla="val 1518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圖說文字: 直線 24">
            <a:extLst>
              <a:ext uri="{FF2B5EF4-FFF2-40B4-BE49-F238E27FC236}">
                <a16:creationId xmlns:a16="http://schemas.microsoft.com/office/drawing/2014/main" id="{E5B09437-7CD3-E64D-BFF7-65C81AB67CFB}"/>
              </a:ext>
            </a:extLst>
          </p:cNvPr>
          <p:cNvSpPr/>
          <p:nvPr/>
        </p:nvSpPr>
        <p:spPr>
          <a:xfrm>
            <a:off x="501882" y="4261140"/>
            <a:ext cx="1758949" cy="1819604"/>
          </a:xfrm>
          <a:prstGeom prst="borderCallout1">
            <a:avLst>
              <a:gd name="adj1" fmla="val -42"/>
              <a:gd name="adj2" fmla="val 99830"/>
              <a:gd name="adj3" fmla="val 43926"/>
              <a:gd name="adj4" fmla="val 1514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標題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2353" y="855650"/>
                <a:ext cx="7842997" cy="2365903"/>
              </a:xfrm>
            </p:spPr>
            <p:txBody>
              <a:bodyPr/>
              <a:lstStyle/>
              <a:p>
                <a:pPr algn="l"/>
                <a:r>
                  <a:rPr lang="zh-TW" altLang="en-US" dirty="0"/>
                  <a:t>考慮一個在圖片中的窗</a:t>
                </a:r>
                <a:r>
                  <a:rPr lang="en-US" altLang="zh-TW" dirty="0"/>
                  <a:t>(window)</a:t>
                </a:r>
                <a:r>
                  <a:rPr lang="zh-TW" altLang="en-US" dirty="0"/>
                  <a:t>，看窗向各方向進行少量位移，導致的圖片強度像素變化</a:t>
                </a:r>
                <a:endParaRPr lang="en-US" altLang="zh-TW" dirty="0"/>
              </a:p>
              <a:p>
                <a:pPr algn="l"/>
                <a:r>
                  <a:rPr lang="zh-TW" altLang="en-US" dirty="0"/>
                  <a:t>此方法會考慮三種</a:t>
                </a:r>
                <a:r>
                  <a:rPr lang="en-US" altLang="zh-TW" dirty="0"/>
                  <a:t>case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TW" altLang="en-US" dirty="0"/>
                  <a:t>如果圖片是平坦的，則位移造成的像素變化會較低。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TW" altLang="en-US" dirty="0"/>
                  <a:t>如果該區域是圖片某個物件的邊緣輪廓，則沿著邊的位移會造成像素較小變化；但垂直於邊的位移會造成大變化。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TW" altLang="en-US" dirty="0"/>
                  <a:t>如果該區域是圖片角點，則無論往哪個方向位移都會造成像素較大的變化。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TW" altLang="en-US" dirty="0">
                    <a:latin typeface="Cambria Math" panose="02040503050406030204" pitchFamily="18" charset="0"/>
                  </a:rPr>
                  <a:t>計算公式：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n-US" altLang="zh-TW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US" altLang="zh-TW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TW" altLang="en-US" dirty="0"/>
                  <a:t>，</a:t>
                </a:r>
                <a:r>
                  <a:rPr lang="en-US" altLang="zh-TW" i="1" dirty="0"/>
                  <a:t>E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為強度變化；</a:t>
                </a:r>
                <a:r>
                  <a:rPr lang="en-US" altLang="zh-TW" i="1" dirty="0"/>
                  <a:t>x, y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為圖片像素點的位置；</a:t>
                </a:r>
                <a:r>
                  <a:rPr lang="en-US" altLang="zh-TW" i="1" dirty="0"/>
                  <a:t>u, v</a:t>
                </a:r>
                <a:r>
                  <a:rPr lang="zh-TW" altLang="en-US" dirty="0"/>
                  <a:t>為位移距離；</a:t>
                </a:r>
                <a:r>
                  <a:rPr lang="en-US" altLang="zh-TW" i="1" dirty="0"/>
                  <a:t>I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為該位置的圖片強度。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副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2353" y="855650"/>
                <a:ext cx="7842997" cy="2365903"/>
              </a:xfrm>
              <a:blipFill>
                <a:blip r:embed="rId3"/>
                <a:stretch>
                  <a:fillRect l="-311" t="-1289" b="-108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55376F9-8B2A-7C2F-3853-384C34DD0D2E}"/>
              </a:ext>
            </a:extLst>
          </p:cNvPr>
          <p:cNvGrpSpPr/>
          <p:nvPr/>
        </p:nvGrpSpPr>
        <p:grpSpPr>
          <a:xfrm>
            <a:off x="501883" y="4261140"/>
            <a:ext cx="1758950" cy="1819604"/>
            <a:chOff x="597133" y="3927146"/>
            <a:chExt cx="1758950" cy="181960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6617D76-C36F-2D0F-C515-B3A19357A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33" y="3927146"/>
              <a:ext cx="1758950" cy="181960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E88EB4E-4226-0FF7-75EA-7661C780F157}"/>
                </a:ext>
              </a:extLst>
            </p:cNvPr>
            <p:cNvSpPr/>
            <p:nvPr/>
          </p:nvSpPr>
          <p:spPr>
            <a:xfrm>
              <a:off x="1431925" y="5026942"/>
              <a:ext cx="288000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8213E6B-D4BC-5823-2800-8F18C8E71901}"/>
                </a:ext>
              </a:extLst>
            </p:cNvPr>
            <p:cNvSpPr/>
            <p:nvPr/>
          </p:nvSpPr>
          <p:spPr>
            <a:xfrm>
              <a:off x="1870308" y="5026942"/>
              <a:ext cx="288000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B2FD083-53EE-38A4-DD1A-CDD762D26301}"/>
                </a:ext>
              </a:extLst>
            </p:cNvPr>
            <p:cNvSpPr/>
            <p:nvPr/>
          </p:nvSpPr>
          <p:spPr>
            <a:xfrm>
              <a:off x="1431925" y="4609350"/>
              <a:ext cx="288000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0E059815-AE19-1FF5-0245-9309C5FBCAEA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1719925" y="5170942"/>
              <a:ext cx="1503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1FCC9003-9DBA-051C-9B27-0C94E075AF9D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1575925" y="4897350"/>
              <a:ext cx="0" cy="129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500584E-D99C-50CE-CD65-9B75DF4953B2}"/>
                </a:ext>
              </a:extLst>
            </p:cNvPr>
            <p:cNvSpPr txBox="1"/>
            <p:nvPr/>
          </p:nvSpPr>
          <p:spPr>
            <a:xfrm>
              <a:off x="613698" y="5017054"/>
              <a:ext cx="8667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window</a:t>
              </a:r>
              <a:endParaRPr lang="zh-TW" altLang="en-US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BD2CD90-394C-FDD5-BD97-8C837E5A2E58}"/>
              </a:ext>
            </a:extLst>
          </p:cNvPr>
          <p:cNvSpPr/>
          <p:nvPr/>
        </p:nvSpPr>
        <p:spPr>
          <a:xfrm>
            <a:off x="3164104" y="5056554"/>
            <a:ext cx="288000" cy="288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48D112D-E47E-FD93-2711-6C429311AA9E}"/>
              </a:ext>
            </a:extLst>
          </p:cNvPr>
          <p:cNvSpPr txBox="1"/>
          <p:nvPr/>
        </p:nvSpPr>
        <p:spPr>
          <a:xfrm>
            <a:off x="836546" y="6111875"/>
            <a:ext cx="12882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邊緣判斷範例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0F6B642-F609-F817-4A45-B937EC37EE73}"/>
              </a:ext>
            </a:extLst>
          </p:cNvPr>
          <p:cNvSpPr/>
          <p:nvPr/>
        </p:nvSpPr>
        <p:spPr>
          <a:xfrm>
            <a:off x="5013324" y="5967875"/>
            <a:ext cx="144000" cy="144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15587C-A8DC-21F2-36DD-923FC80675ED}"/>
              </a:ext>
            </a:extLst>
          </p:cNvPr>
          <p:cNvSpPr/>
          <p:nvPr/>
        </p:nvSpPr>
        <p:spPr>
          <a:xfrm>
            <a:off x="5227641" y="5967875"/>
            <a:ext cx="144000" cy="144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7F8D4B-3685-5C2E-544C-E05F47B1C86F}"/>
              </a:ext>
            </a:extLst>
          </p:cNvPr>
          <p:cNvSpPr/>
          <p:nvPr/>
        </p:nvSpPr>
        <p:spPr>
          <a:xfrm>
            <a:off x="5013324" y="6169948"/>
            <a:ext cx="144000" cy="144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22D58E6-EF99-32AF-EEA7-9FC81943DEF6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5157324" y="6039875"/>
            <a:ext cx="703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926024FD-7903-AC05-6C38-3FDBB34C7C2B}"/>
              </a:ext>
            </a:extLst>
          </p:cNvPr>
          <p:cNvCxnSpPr>
            <a:stCxn id="31" idx="2"/>
          </p:cNvCxnSpPr>
          <p:nvPr/>
        </p:nvCxnSpPr>
        <p:spPr>
          <a:xfrm>
            <a:off x="5085324" y="6111875"/>
            <a:ext cx="0" cy="58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347D67F-ECF3-6D40-A510-552DBDE40B2C}"/>
              </a:ext>
            </a:extLst>
          </p:cNvPr>
          <p:cNvSpPr txBox="1"/>
          <p:nvPr/>
        </p:nvSpPr>
        <p:spPr>
          <a:xfrm>
            <a:off x="5374493" y="6004583"/>
            <a:ext cx="12882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平面判斷範例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076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Moravec</a:t>
            </a:r>
            <a:r>
              <a:rPr lang="zh-TW" altLang="en-US"/>
              <a:t>的問題與改良方式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2365903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Moravec </a:t>
            </a:r>
            <a:r>
              <a:rPr lang="zh-TW" altLang="en-US" dirty="0">
                <a:solidFill>
                  <a:schemeClr val="tx1"/>
                </a:solidFill>
              </a:rPr>
              <a:t>在進行圖片的邊緣偵測太過原始，有許多問題需要克服，文章中提出的問題如下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窗的</a:t>
            </a:r>
            <a:r>
              <a:rPr lang="en-US" altLang="zh-TW" i="1" dirty="0"/>
              <a:t>u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zh-TW" altLang="en-US" i="1" dirty="0"/>
              <a:t> </a:t>
            </a:r>
            <a:r>
              <a:rPr lang="zh-TW" altLang="en-US" dirty="0"/>
              <a:t>位移只考慮垂直位移與</a:t>
            </a:r>
            <a:r>
              <a:rPr lang="en-US" altLang="zh-TW" dirty="0"/>
              <a:t>45</a:t>
            </a:r>
            <a:r>
              <a:rPr lang="zh-TW" altLang="en-US" dirty="0"/>
              <a:t>度角的位移。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在數位訊號與影像處理中，響應因為窗是二值化的，所以是會有雜訊</a:t>
            </a:r>
            <a:r>
              <a:rPr lang="en-US" altLang="zh-TW" dirty="0"/>
              <a:t>(noise)</a:t>
            </a:r>
            <a:r>
              <a:rPr lang="zh-TW" altLang="en-US" dirty="0"/>
              <a:t>的。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只考慮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的最小值，對邊緣的響應太敏感。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890027-BB85-E28E-E32A-A5ABC058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58" y="2199745"/>
            <a:ext cx="5158216" cy="39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5073661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rgbClr val="FF0000"/>
                </a:solidFill>
              </a:rPr>
              <a:t>問題：窗的</a:t>
            </a:r>
            <a:r>
              <a:rPr lang="en-US" altLang="zh-TW" i="1" dirty="0">
                <a:solidFill>
                  <a:srgbClr val="FF0000"/>
                </a:solidFill>
              </a:rPr>
              <a:t>u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i="1" dirty="0">
                <a:solidFill>
                  <a:srgbClr val="FF0000"/>
                </a:solidFill>
              </a:rPr>
              <a:t>v</a:t>
            </a:r>
            <a:r>
              <a:rPr lang="zh-TW" altLang="en-US" i="1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位移只考慮垂直位移與</a:t>
            </a:r>
            <a:r>
              <a:rPr lang="en-US" altLang="zh-TW" dirty="0">
                <a:solidFill>
                  <a:srgbClr val="FF0000"/>
                </a:solidFill>
              </a:rPr>
              <a:t>45</a:t>
            </a:r>
            <a:r>
              <a:rPr lang="zh-TW" altLang="en-US" dirty="0">
                <a:solidFill>
                  <a:srgbClr val="FF0000"/>
                </a:solidFill>
              </a:rPr>
              <a:t>度角的位移。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r>
              <a:rPr lang="zh-TW" altLang="en-US" dirty="0">
                <a:solidFill>
                  <a:srgbClr val="FF0000"/>
                </a:solidFill>
              </a:rPr>
              <a:t>方法：對原位移點進行展開，可以覆蓋所有可能的位移。</a:t>
            </a:r>
            <a:r>
              <a:rPr lang="zh-TW" altLang="en-US" dirty="0"/>
              <a:t>文章中給的公式如下。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推導方式如下 </a:t>
            </a:r>
            <a:r>
              <a:rPr lang="en-US" altLang="zh-TW" dirty="0"/>
              <a:t>(</a:t>
            </a:r>
            <a:r>
              <a:rPr lang="zh-TW" altLang="en-US" dirty="0"/>
              <a:t>這寫法對我來說太古老了，所以我重新用自己的方式計算</a:t>
            </a:r>
            <a:r>
              <a:rPr lang="en-US" altLang="zh-TW" dirty="0"/>
              <a:t>)</a:t>
            </a:r>
            <a:r>
              <a:rPr lang="zh-TW" altLang="en-US" dirty="0"/>
              <a:t>，文章中沒說</a:t>
            </a:r>
            <a:r>
              <a:rPr lang="en-US" altLang="zh-TW" dirty="0"/>
              <a:t>O</a:t>
            </a:r>
            <a:r>
              <a:rPr lang="zh-TW" altLang="en-US" dirty="0"/>
              <a:t>代表的意思，推測是位移的變化展開，所以我用偏微分來計算各方向的強度變化。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F0CA4D-538B-44DB-5790-CCD3E98B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70" y="1411855"/>
            <a:ext cx="3477259" cy="13747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F046558-4BE3-F5B8-7A7A-8FDC38CEF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8"/>
          <a:stretch/>
        </p:blipFill>
        <p:spPr>
          <a:xfrm>
            <a:off x="2686051" y="3272206"/>
            <a:ext cx="3977298" cy="26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5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標題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2353" y="855650"/>
                <a:ext cx="7842997" cy="5073661"/>
              </a:xfrm>
            </p:spPr>
            <p:txBody>
              <a:bodyPr/>
              <a:lstStyle/>
              <a:p>
                <a:pPr algn="l"/>
                <a:r>
                  <a:rPr lang="zh-TW" altLang="en-US" dirty="0">
                    <a:solidFill>
                      <a:srgbClr val="FF0000"/>
                    </a:solidFill>
                  </a:rPr>
                  <a:t>問題：窗的</a:t>
                </a:r>
                <a:r>
                  <a:rPr lang="en-US" altLang="zh-TW" i="1" dirty="0">
                    <a:solidFill>
                      <a:srgbClr val="FF0000"/>
                    </a:solidFill>
                  </a:rPr>
                  <a:t>u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, </a:t>
                </a:r>
                <a:r>
                  <a:rPr lang="en-US" altLang="zh-TW" i="1" dirty="0">
                    <a:solidFill>
                      <a:srgbClr val="FF0000"/>
                    </a:solidFill>
                  </a:rPr>
                  <a:t>v</a:t>
                </a:r>
                <a:r>
                  <a:rPr lang="zh-TW" altLang="en-US" i="1" dirty="0">
                    <a:solidFill>
                      <a:srgbClr val="FF0000"/>
                    </a:solidFill>
                  </a:rPr>
                  <a:t> 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位移只考慮垂直位移與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45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度角的位移。</a:t>
                </a:r>
                <a:endParaRPr lang="en-US" altLang="zh-TW" dirty="0">
                  <a:solidFill>
                    <a:srgbClr val="FF0000"/>
                  </a:solidFill>
                </a:endParaRPr>
              </a:p>
              <a:p>
                <a:pPr algn="l"/>
                <a:r>
                  <a:rPr lang="zh-TW" altLang="en-US" dirty="0">
                    <a:solidFill>
                      <a:srgbClr val="FF0000"/>
                    </a:solidFill>
                  </a:rPr>
                  <a:t>方法：對原位移點進行展開，可以覆蓋所有可能的位移。</a:t>
                </a:r>
                <a:r>
                  <a:rPr lang="zh-TW" altLang="en-US" dirty="0"/>
                  <a:t>文章中</a:t>
                </a:r>
                <a:r>
                  <a:rPr lang="en-US" altLang="zh-TW" i="1" dirty="0"/>
                  <a:t>X </a:t>
                </a:r>
                <a:r>
                  <a:rPr lang="zh-TW" altLang="en-US" dirty="0"/>
                  <a:t>與</a:t>
                </a:r>
                <a:r>
                  <a:rPr lang="en-US" altLang="zh-TW" i="1" dirty="0"/>
                  <a:t>Y </a:t>
                </a:r>
                <a:r>
                  <a:rPr lang="zh-TW" altLang="en-US" dirty="0"/>
                  <a:t>為圖片強度</a:t>
                </a:r>
                <a:r>
                  <a:rPr lang="en-US" altLang="zh-TW" i="1" dirty="0"/>
                  <a:t>I </a:t>
                </a:r>
                <a:r>
                  <a:rPr lang="zh-TW" altLang="en-US" dirty="0"/>
                  <a:t>對</a:t>
                </a:r>
                <a:r>
                  <a:rPr lang="en-US" altLang="zh-TW" i="1" dirty="0"/>
                  <a:t>x</a:t>
                </a:r>
                <a:r>
                  <a:rPr lang="en-US" altLang="zh-TW" dirty="0"/>
                  <a:t>, </a:t>
                </a:r>
                <a:r>
                  <a:rPr lang="en-US" altLang="zh-TW" i="1" dirty="0"/>
                  <a:t>y </a:t>
                </a:r>
                <a:r>
                  <a:rPr lang="zh-TW" altLang="en-US" dirty="0"/>
                  <a:t>的偏微分，這個一階梯度的近似值可以被寫為如下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那個時候的卷積符號與現在似乎不同，所以那時卡了很久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r>
                  <a:rPr lang="zh-TW" altLang="en-US" dirty="0"/>
                  <a:t>這公式主要計算圖片</a:t>
                </a:r>
                <a:r>
                  <a:rPr lang="en-US" altLang="zh-TW" i="1" dirty="0"/>
                  <a:t>I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與不同卷積核的卷積結果，對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dirty="0"/>
                  <a:t>卷積的結果可以近似為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I</m:t>
                        </m:r>
                      </m:num>
                      <m:den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；對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dirty="0"/>
                  <a:t>卷積的結果可以近似為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I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algn="l"/>
                <a:r>
                  <a:rPr lang="zh-TW" altLang="en-US" dirty="0">
                    <a:solidFill>
                      <a:srgbClr val="00B0F0"/>
                    </a:solidFill>
                  </a:rPr>
                  <a:t>如此可以求出四步流程第一步所提及到的，計算圖片</a:t>
                </a:r>
                <a:r>
                  <a:rPr lang="en-US" altLang="zh-TW" dirty="0">
                    <a:solidFill>
                      <a:srgbClr val="00B0F0"/>
                    </a:solidFill>
                  </a:rPr>
                  <a:t>x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方向與</a:t>
                </a:r>
                <a:r>
                  <a:rPr lang="en-US" altLang="zh-TW" dirty="0">
                    <a:solidFill>
                      <a:srgbClr val="00B0F0"/>
                    </a:solidFill>
                  </a:rPr>
                  <a:t>y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方向的一階梯度。</a:t>
                </a:r>
                <a:endParaRPr lang="en-US" altLang="zh-TW" dirty="0">
                  <a:solidFill>
                    <a:srgbClr val="00B0F0"/>
                  </a:solidFill>
                </a:endParaRPr>
              </a:p>
              <a:p>
                <a:pPr algn="l"/>
                <a:endParaRPr lang="en-US" altLang="zh-TW" dirty="0"/>
              </a:p>
              <a:p>
                <a:pPr algn="l"/>
                <a:r>
                  <a:rPr lang="en-US" altLang="zh-TW" dirty="0"/>
                  <a:t>ps. </a:t>
                </a:r>
                <a:r>
                  <a:rPr lang="zh-TW" altLang="en-US" dirty="0"/>
                  <a:t>在拉普拉斯變換或傅立葉變換中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摺積定理或卷積定理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常用的符號為*，</a:t>
                </a:r>
                <a:r>
                  <a:rPr lang="en-US" altLang="zh-TW" i="1" dirty="0"/>
                  <a:t>f*g </a:t>
                </a:r>
                <a:r>
                  <a:rPr lang="zh-TW" altLang="en-US" dirty="0"/>
                  <a:t>代表</a:t>
                </a:r>
                <a:r>
                  <a:rPr lang="en-US" altLang="zh-TW" i="1" dirty="0"/>
                  <a:t>f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與</a:t>
                </a:r>
                <a:r>
                  <a:rPr lang="en-US" altLang="zh-TW" i="1" dirty="0"/>
                  <a:t>g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的卷積。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副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2353" y="855650"/>
                <a:ext cx="7842997" cy="5073661"/>
              </a:xfrm>
              <a:blipFill>
                <a:blip r:embed="rId2"/>
                <a:stretch>
                  <a:fillRect l="-233" t="-6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D9A645-6125-E3AF-3815-C962C54E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59" y="1935405"/>
            <a:ext cx="2924583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5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5073661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rgbClr val="FF0000"/>
                </a:solidFill>
              </a:rPr>
              <a:t>問題：在數位訊號與影像處理中，響應因為窗是二值化的，所以是會有雜訊</a:t>
            </a:r>
            <a:r>
              <a:rPr lang="en-US" altLang="zh-TW" dirty="0">
                <a:solidFill>
                  <a:srgbClr val="FF0000"/>
                </a:solidFill>
              </a:rPr>
              <a:t>(noise)</a:t>
            </a:r>
            <a:r>
              <a:rPr lang="zh-TW" altLang="en-US" dirty="0">
                <a:solidFill>
                  <a:srgbClr val="FF0000"/>
                </a:solidFill>
              </a:rPr>
              <a:t>的。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r>
              <a:rPr lang="zh-TW" altLang="en-US" dirty="0">
                <a:solidFill>
                  <a:srgbClr val="FF0000"/>
                </a:solidFill>
              </a:rPr>
              <a:t>方法：使用平滑的圓形窗，這個矩陣中每個元素都為高斯分布。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r>
              <a:rPr lang="el-GR" altLang="zh-TW" i="1" dirty="0"/>
              <a:t>σ</a:t>
            </a:r>
            <a:r>
              <a:rPr lang="en-US" altLang="zh-TW" i="1" dirty="0"/>
              <a:t>  </a:t>
            </a:r>
            <a:r>
              <a:rPr lang="zh-TW" altLang="en-US" dirty="0"/>
              <a:t>可以自己設值，我自己是用</a:t>
            </a:r>
            <a:r>
              <a:rPr lang="en-US" altLang="zh-TW" dirty="0"/>
              <a:t>3</a:t>
            </a:r>
            <a:r>
              <a:rPr lang="zh-TW" altLang="en-US" dirty="0"/>
              <a:t>。窗的大小也可以用</a:t>
            </a:r>
            <a:r>
              <a:rPr lang="en-US" altLang="zh-TW" dirty="0"/>
              <a:t>3</a:t>
            </a:r>
            <a:r>
              <a:rPr lang="en-US" altLang="zh-TW" b="0" i="0" dirty="0">
                <a:solidFill>
                  <a:srgbClr val="040C28"/>
                </a:solidFill>
                <a:effectLst/>
                <a:latin typeface="Google Sans"/>
              </a:rPr>
              <a:t>×</a:t>
            </a:r>
            <a:r>
              <a:rPr lang="en-US" altLang="zh-TW" dirty="0"/>
              <a:t>3</a:t>
            </a:r>
            <a:r>
              <a:rPr lang="zh-TW" altLang="en-US" dirty="0"/>
              <a:t>的窗。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AFC9C8-1173-7430-945B-D616A864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62" y="1867813"/>
            <a:ext cx="1800476" cy="5620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B20402-36A6-2141-7EA9-4F1C63B6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34" y="2610694"/>
            <a:ext cx="4081233" cy="30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7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5073661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rgbClr val="FF0000"/>
                </a:solidFill>
              </a:rPr>
              <a:t>問題：只考慮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的最小值，對邊緣的響應太敏感。</a:t>
            </a:r>
          </a:p>
          <a:p>
            <a:pPr algn="l"/>
            <a:r>
              <a:rPr lang="zh-TW" altLang="en-US" dirty="0">
                <a:solidFill>
                  <a:srgbClr val="FF0000"/>
                </a:solidFill>
              </a:rPr>
              <a:t>方法：利用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zh-TW" altLang="en-US" i="1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隨移動方向的變化，重新考慮角點狀態評估。</a:t>
            </a:r>
            <a:r>
              <a:rPr lang="zh-TW" altLang="en-US" dirty="0"/>
              <a:t>將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重新寫成和的平方公式。最後可以求出新的矩陣</a:t>
            </a:r>
            <a:r>
              <a:rPr lang="en-US" altLang="zh-TW" i="1" dirty="0"/>
              <a:t>M</a:t>
            </a:r>
            <a:r>
              <a:rPr lang="zh-TW" altLang="en-US" i="1" dirty="0"/>
              <a:t> 。</a:t>
            </a:r>
            <a:endParaRPr lang="en-US" altLang="zh-TW" i="1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其中</a:t>
            </a:r>
            <a:r>
              <a:rPr lang="en-US" altLang="zh-TW" i="1" dirty="0"/>
              <a:t>A,</a:t>
            </a:r>
            <a:r>
              <a:rPr lang="zh-TW" altLang="en-US" i="1" dirty="0"/>
              <a:t> </a:t>
            </a:r>
            <a:r>
              <a:rPr lang="en-US" altLang="zh-TW" i="1" dirty="0"/>
              <a:t>B,</a:t>
            </a:r>
            <a:r>
              <a:rPr lang="zh-TW" altLang="en-US" i="1" dirty="0"/>
              <a:t> </a:t>
            </a:r>
            <a:r>
              <a:rPr lang="en-US" altLang="zh-TW" i="1" dirty="0"/>
              <a:t>C</a:t>
            </a:r>
            <a:r>
              <a:rPr lang="zh-TW" altLang="en-US" i="1" dirty="0"/>
              <a:t> </a:t>
            </a:r>
            <a:r>
              <a:rPr lang="zh-TW" altLang="en-US" dirty="0"/>
              <a:t>分別以不同的東西帶入，分別如下。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最後把它分成矩陣乘法的形式：</a:t>
            </a:r>
            <a:endParaRPr lang="en-US" altLang="zh-TW" dirty="0"/>
          </a:p>
          <a:p>
            <a:pPr algn="l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1523B9-BD53-D67F-3AFA-CB06AABC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5" y="2230178"/>
            <a:ext cx="2695951" cy="3429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83B74A1-42C5-D225-1F67-4EDF693D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53" y="1429655"/>
            <a:ext cx="3324689" cy="6763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DB33F3-4866-B80B-8901-ACBBF01D9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190" y="3217926"/>
            <a:ext cx="1695687" cy="10669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FD97A74-773B-9CB4-462B-636F931D7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241" y="4536972"/>
            <a:ext cx="274358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79524"/>
      </p:ext>
    </p:extLst>
  </p:cSld>
  <p:clrMapOvr>
    <a:masterClrMapping/>
  </p:clrMapOvr>
</p:sld>
</file>

<file path=ppt/theme/theme1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</TotalTime>
  <Words>1509</Words>
  <Application>Microsoft Office PowerPoint</Application>
  <PresentationFormat>如螢幕大小 (4:3)</PresentationFormat>
  <Paragraphs>120</Paragraphs>
  <Slides>17</Slides>
  <Notes>0</Notes>
  <HiddenSlides>0</HiddenSlides>
  <MMClips>2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4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Google Sans</vt:lpstr>
      <vt:lpstr>微軟正黑體</vt:lpstr>
      <vt:lpstr>Arial</vt:lpstr>
      <vt:lpstr>Calibri</vt:lpstr>
      <vt:lpstr>Cambria Math</vt:lpstr>
      <vt:lpstr>1_自訂設計</vt:lpstr>
      <vt:lpstr>3_自訂設計</vt:lpstr>
      <vt:lpstr>自訂設計</vt:lpstr>
      <vt:lpstr>2_自訂設計</vt:lpstr>
      <vt:lpstr>Visio.Drawing.15</vt:lpstr>
      <vt:lpstr>報告題目： A COMBINED CORNER AND EDGE DETECTOR</vt:lpstr>
      <vt:lpstr>核心思想</vt:lpstr>
      <vt:lpstr>文章架構</vt:lpstr>
      <vt:lpstr>Moravec方法</vt:lpstr>
      <vt:lpstr>Moravec的問題與改良方式</vt:lpstr>
      <vt:lpstr>Moravec的問題與解決方法</vt:lpstr>
      <vt:lpstr>Moravec的問題與解決方法</vt:lpstr>
      <vt:lpstr>Moravec的問題與解決方法</vt:lpstr>
      <vt:lpstr>Moravec的問題與解決方法</vt:lpstr>
      <vt:lpstr>Moravec的問題與解決方法</vt:lpstr>
      <vt:lpstr>Auto Correlation Detector</vt:lpstr>
      <vt:lpstr>Auto Correlation Detector</vt:lpstr>
      <vt:lpstr>Auto Correlation Detector</vt:lpstr>
      <vt:lpstr>成果分析</vt:lpstr>
      <vt:lpstr>成果分析</vt:lpstr>
      <vt:lpstr>本論文的未來方向</vt:lpstr>
      <vt:lpstr>Thanks for your attention!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大牌 顏</dc:creator>
  <cp:lastModifiedBy>陳冠霖</cp:lastModifiedBy>
  <cp:revision>19</cp:revision>
  <dcterms:created xsi:type="dcterms:W3CDTF">2021-08-23T03:39:33Z</dcterms:created>
  <dcterms:modified xsi:type="dcterms:W3CDTF">2024-03-21T17:24:39Z</dcterms:modified>
</cp:coreProperties>
</file>